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565" r:id="rId2"/>
    <p:sldId id="653" r:id="rId3"/>
    <p:sldId id="283" r:id="rId4"/>
    <p:sldId id="282" r:id="rId5"/>
    <p:sldId id="618" r:id="rId6"/>
    <p:sldId id="619" r:id="rId7"/>
    <p:sldId id="620" r:id="rId8"/>
    <p:sldId id="621" r:id="rId9"/>
    <p:sldId id="622" r:id="rId10"/>
    <p:sldId id="623" r:id="rId11"/>
    <p:sldId id="624" r:id="rId12"/>
    <p:sldId id="625" r:id="rId13"/>
    <p:sldId id="626" r:id="rId14"/>
    <p:sldId id="627" r:id="rId15"/>
    <p:sldId id="628" r:id="rId16"/>
    <p:sldId id="629" r:id="rId17"/>
    <p:sldId id="652" r:id="rId18"/>
    <p:sldId id="630" r:id="rId19"/>
    <p:sldId id="631" r:id="rId20"/>
    <p:sldId id="632" r:id="rId21"/>
    <p:sldId id="633" r:id="rId22"/>
    <p:sldId id="634" r:id="rId23"/>
    <p:sldId id="635" r:id="rId24"/>
    <p:sldId id="636" r:id="rId25"/>
    <p:sldId id="637" r:id="rId26"/>
    <p:sldId id="656" r:id="rId27"/>
    <p:sldId id="646" r:id="rId28"/>
    <p:sldId id="647" r:id="rId29"/>
    <p:sldId id="648" r:id="rId30"/>
    <p:sldId id="649" r:id="rId31"/>
    <p:sldId id="655" r:id="rId32"/>
    <p:sldId id="641" r:id="rId33"/>
    <p:sldId id="642" r:id="rId34"/>
    <p:sldId id="643" r:id="rId35"/>
    <p:sldId id="644" r:id="rId36"/>
    <p:sldId id="638" r:id="rId37"/>
    <p:sldId id="639" r:id="rId38"/>
    <p:sldId id="640" r:id="rId39"/>
    <p:sldId id="651" r:id="rId40"/>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9191"/>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9"/>
    <p:restoredTop sz="94694"/>
  </p:normalViewPr>
  <p:slideViewPr>
    <p:cSldViewPr snapToGrid="0">
      <p:cViewPr varScale="1">
        <p:scale>
          <a:sx n="121" d="100"/>
          <a:sy n="121" d="100"/>
        </p:scale>
        <p:origin x="1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956550" y="8817904"/>
            <a:ext cx="3026833"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9EC8105-6F80-4283-A4D3-D3FB513D674A}" type="slidenum">
              <a:rPr lang="en-US" sz="1200"/>
              <a:pPr algn="r" eaLnBrk="1" hangingPunct="1"/>
              <a:t>3</a:t>
            </a:fld>
            <a:endParaRPr lang="en-US" sz="120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9484" indent="-219484">
              <a:spcBef>
                <a:spcPct val="0"/>
              </a:spcBef>
            </a:pPr>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hyperlink" Target="https://doi.org/10.3133/sir20225024" TargetMode="Externa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52.png"/><Relationship Id="rId9" Type="http://schemas.openxmlformats.org/officeDocument/2006/relationships/hyperlink" Target="https://github.com/usgs/neversink_workflo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381000" y="2044083"/>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6226284" y="2044083"/>
            <a:ext cx="1549400" cy="1016000"/>
          </a:xfrm>
          <a:prstGeom prst="rect">
            <a:avLst/>
          </a:prstGeom>
        </p:spPr>
      </p:pic>
      <p:pic>
        <p:nvPicPr>
          <p:cNvPr id="4" name="Picture 3">
            <a:extLst>
              <a:ext uri="{FF2B5EF4-FFF2-40B4-BE49-F238E27FC236}">
                <a16:creationId xmlns:a16="http://schemas.microsoft.com/office/drawing/2014/main" id="{87462586-D3C0-2C07-7BB7-3675525E52BF}"/>
              </a:ext>
            </a:extLst>
          </p:cNvPr>
          <p:cNvPicPr>
            <a:picLocks noChangeAspect="1"/>
          </p:cNvPicPr>
          <p:nvPr/>
        </p:nvPicPr>
        <p:blipFill>
          <a:blip r:embed="rId4"/>
          <a:stretch>
            <a:fillRect/>
          </a:stretch>
        </p:blipFill>
        <p:spPr>
          <a:xfrm>
            <a:off x="1681385" y="4036883"/>
            <a:ext cx="3186927" cy="2795717"/>
          </a:xfrm>
          <a:prstGeom prst="rect">
            <a:avLst/>
          </a:prstGeom>
        </p:spPr>
      </p:pic>
      <p:pic>
        <p:nvPicPr>
          <p:cNvPr id="5" name="Picture 4">
            <a:extLst>
              <a:ext uri="{FF2B5EF4-FFF2-40B4-BE49-F238E27FC236}">
                <a16:creationId xmlns:a16="http://schemas.microsoft.com/office/drawing/2014/main" id="{A83F1BBC-0042-8468-3DFC-4EC50FEE5111}"/>
              </a:ext>
            </a:extLst>
          </p:cNvPr>
          <p:cNvPicPr>
            <a:picLocks noChangeAspect="1"/>
          </p:cNvPicPr>
          <p:nvPr/>
        </p:nvPicPr>
        <p:blipFill>
          <a:blip r:embed="rId5"/>
          <a:stretch>
            <a:fillRect/>
          </a:stretch>
        </p:blipFill>
        <p:spPr>
          <a:xfrm>
            <a:off x="5184092" y="4035166"/>
            <a:ext cx="3186927" cy="2795717"/>
          </a:xfrm>
          <a:prstGeom prst="rect">
            <a:avLst/>
          </a:prstGeom>
        </p:spPr>
      </p:pic>
    </p:spTree>
    <p:extLst>
      <p:ext uri="{BB962C8B-B14F-4D97-AF65-F5344CB8AC3E}">
        <p14:creationId xmlns:p14="http://schemas.microsoft.com/office/powerpoint/2010/main" val="37878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8ADC6A4-1507-2230-9057-57BFB7BFEDEB}"/>
              </a:ext>
            </a:extLst>
          </p:cNvPr>
          <p:cNvPicPr>
            <a:picLocks noChangeAspect="1"/>
          </p:cNvPicPr>
          <p:nvPr/>
        </p:nvPicPr>
        <p:blipFill>
          <a:blip r:embed="rId2"/>
          <a:stretch>
            <a:fillRect/>
          </a:stretch>
        </p:blipFill>
        <p:spPr>
          <a:xfrm>
            <a:off x="168078" y="1098693"/>
            <a:ext cx="8807843" cy="4954905"/>
          </a:xfrm>
          <a:prstGeom prst="rect">
            <a:avLst/>
          </a:prstGeom>
        </p:spPr>
      </p:pic>
      <p:sp>
        <p:nvSpPr>
          <p:cNvPr id="6" name="Title 1">
            <a:extLst>
              <a:ext uri="{FF2B5EF4-FFF2-40B4-BE49-F238E27FC236}">
                <a16:creationId xmlns:a16="http://schemas.microsoft.com/office/drawing/2014/main" id="{5045A303-9346-BDC1-13BF-BEA5B4FBF4E6}"/>
              </a:ext>
            </a:extLst>
          </p:cNvPr>
          <p:cNvSpPr>
            <a:spLocks noGrp="1"/>
          </p:cNvSpPr>
          <p:nvPr>
            <p:ph type="title"/>
          </p:nvPr>
        </p:nvSpPr>
        <p:spPr>
          <a:xfrm>
            <a:off x="381000" y="152400"/>
            <a:ext cx="8305800" cy="1143000"/>
          </a:xfrm>
        </p:spPr>
        <p:txBody>
          <a:bodyPr/>
          <a:lstStyle/>
          <a:p>
            <a:r>
              <a:rPr lang="en-US" dirty="0"/>
              <a:t>PEST – a model-independent option</a:t>
            </a:r>
          </a:p>
        </p:txBody>
      </p:sp>
    </p:spTree>
    <p:extLst>
      <p:ext uri="{BB962C8B-B14F-4D97-AF65-F5344CB8AC3E}">
        <p14:creationId xmlns:p14="http://schemas.microsoft.com/office/powerpoint/2010/main" val="285700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77" name="Picture 57" descr="cross_Sect_com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3592513"/>
            <a:ext cx="4808538"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2" name="Picture 4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56363" name="Picture 43" descr="conceptual_model_xs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038" y="3592513"/>
            <a:ext cx="4808537"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4" name="Picture 44"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5" name="Picture 45" descr="best_contou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8" y="1655763"/>
            <a:ext cx="3292475" cy="3830637"/>
          </a:xfrm>
          <a:prstGeom prst="rect">
            <a:avLst/>
          </a:prstGeom>
          <a:noFill/>
          <a:extLst>
            <a:ext uri="{909E8E84-426E-40DD-AFC4-6F175D3DCCD1}">
              <a14:hiddenFill xmlns:a14="http://schemas.microsoft.com/office/drawing/2010/main">
                <a:solidFill>
                  <a:srgbClr val="FFFFFF"/>
                </a:solidFill>
              </a14:hiddenFill>
            </a:ext>
          </a:extLst>
        </p:spPr>
      </p:pic>
      <p:pic>
        <p:nvPicPr>
          <p:cNvPr id="56366" name="Picture 46" descr="conceptual_model_g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7" name="Picture 47" descr="conceptual_model_tru_contou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6900" y="1720850"/>
            <a:ext cx="3165475" cy="3741738"/>
          </a:xfrm>
          <a:prstGeom prst="rect">
            <a:avLst/>
          </a:prstGeom>
          <a:noFill/>
          <a:extLst>
            <a:ext uri="{909E8E84-426E-40DD-AFC4-6F175D3DCCD1}">
              <a14:hiddenFill xmlns:a14="http://schemas.microsoft.com/office/drawing/2010/main">
                <a:solidFill>
                  <a:srgbClr val="FFFFFF"/>
                </a:solidFill>
              </a14:hiddenFill>
            </a:ext>
          </a:extLst>
        </p:spPr>
      </p:pic>
      <p:pic>
        <p:nvPicPr>
          <p:cNvPr id="56368" name="Picture 48" descr="precal_contou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6888" y="1412875"/>
            <a:ext cx="3557587" cy="4068763"/>
          </a:xfrm>
          <a:prstGeom prst="rect">
            <a:avLst/>
          </a:prstGeom>
          <a:noFill/>
          <a:extLst>
            <a:ext uri="{909E8E84-426E-40DD-AFC4-6F175D3DCCD1}">
              <a14:hiddenFill xmlns:a14="http://schemas.microsoft.com/office/drawing/2010/main">
                <a:solidFill>
                  <a:srgbClr val="FFFFFF"/>
                </a:solidFill>
              </a14:hiddenFill>
            </a:ext>
          </a:extLst>
        </p:spPr>
      </p:pic>
      <p:grpSp>
        <p:nvGrpSpPr>
          <p:cNvPr id="56376" name="Group 56"/>
          <p:cNvGrpSpPr>
            <a:grpSpLocks/>
          </p:cNvGrpSpPr>
          <p:nvPr/>
        </p:nvGrpSpPr>
        <p:grpSpPr bwMode="auto">
          <a:xfrm>
            <a:off x="228600" y="3886200"/>
            <a:ext cx="1600200" cy="1576388"/>
            <a:chOff x="144" y="2448"/>
            <a:chExt cx="1008" cy="993"/>
          </a:xfrm>
        </p:grpSpPr>
        <p:pic>
          <p:nvPicPr>
            <p:cNvPr id="56371" name="Picture 51"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144"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3" name="Text Box 53"/>
            <p:cNvSpPr txBox="1">
              <a:spLocks noChangeArrowheads="1"/>
            </p:cNvSpPr>
            <p:nvPr/>
          </p:nvSpPr>
          <p:spPr bwMode="auto">
            <a:xfrm>
              <a:off x="505"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eaLnBrk="0" fontAlgn="base" hangingPunct="0">
                <a:spcBef>
                  <a:spcPct val="0"/>
                </a:spcBef>
                <a:spcAft>
                  <a:spcPct val="0"/>
                </a:spcAft>
                <a:defRPr sz="2400">
                  <a:solidFill>
                    <a:schemeClr val="tx1"/>
                  </a:solidFill>
                  <a:latin typeface="Arial" charset="0"/>
                  <a:ea typeface="ＭＳ Ｐゴシック" charset="-128"/>
                </a:defRPr>
              </a:lvl6pPr>
              <a:lvl7pPr eaLnBrk="0" fontAlgn="base" hangingPunct="0">
                <a:spcBef>
                  <a:spcPct val="0"/>
                </a:spcBef>
                <a:spcAft>
                  <a:spcPct val="0"/>
                </a:spcAft>
                <a:defRPr sz="2400">
                  <a:solidFill>
                    <a:schemeClr val="tx1"/>
                  </a:solidFill>
                  <a:latin typeface="Arial" charset="0"/>
                  <a:ea typeface="ＭＳ Ｐゴシック" charset="-128"/>
                </a:defRPr>
              </a:lvl7pPr>
              <a:lvl8pPr eaLnBrk="0" fontAlgn="base" hangingPunct="0">
                <a:spcBef>
                  <a:spcPct val="0"/>
                </a:spcBef>
                <a:spcAft>
                  <a:spcPct val="0"/>
                </a:spcAft>
                <a:defRPr sz="2400">
                  <a:solidFill>
                    <a:schemeClr val="tx1"/>
                  </a:solidFill>
                  <a:latin typeface="Arial" charset="0"/>
                  <a:ea typeface="ＭＳ Ｐゴシック" charset="-128"/>
                </a:defRPr>
              </a:lvl8pPr>
              <a:lvl9pPr eaLnBrk="0" fontAlgn="base" hangingPunct="0">
                <a:spcBef>
                  <a:spcPct val="0"/>
                </a:spcBef>
                <a:spcAft>
                  <a:spcPct val="0"/>
                </a:spcAft>
                <a:defRPr sz="2400">
                  <a:solidFill>
                    <a:schemeClr val="tx1"/>
                  </a:solidFill>
                  <a:latin typeface="Arial" charset="0"/>
                  <a:ea typeface="ＭＳ Ｐゴシック" charset="-128"/>
                </a:defRPr>
              </a:lvl9pPr>
            </a:lstStyle>
            <a:p>
              <a:pPr defTabSz="914400" eaLnBrk="1" hangingPunct="1"/>
              <a:r>
                <a:rPr lang="en-US" sz="3200" b="1" dirty="0"/>
                <a:t>K</a:t>
              </a:r>
            </a:p>
          </p:txBody>
        </p:sp>
      </p:grpSp>
      <p:grpSp>
        <p:nvGrpSpPr>
          <p:cNvPr id="56375" name="Group 55"/>
          <p:cNvGrpSpPr>
            <a:grpSpLocks/>
          </p:cNvGrpSpPr>
          <p:nvPr/>
        </p:nvGrpSpPr>
        <p:grpSpPr bwMode="auto">
          <a:xfrm>
            <a:off x="7315200" y="3886200"/>
            <a:ext cx="1600200" cy="1576388"/>
            <a:chOff x="4608" y="2448"/>
            <a:chExt cx="1008" cy="993"/>
          </a:xfrm>
        </p:grpSpPr>
        <p:pic>
          <p:nvPicPr>
            <p:cNvPr id="56372" name="Picture 52"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4608"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4" name="Rectangle 54"/>
            <p:cNvSpPr>
              <a:spLocks noChangeArrowheads="1"/>
            </p:cNvSpPr>
            <p:nvPr/>
          </p:nvSpPr>
          <p:spPr bwMode="auto">
            <a:xfrm>
              <a:off x="4961"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sz="3200" b="1" dirty="0"/>
                <a:t>R</a:t>
              </a:r>
            </a:p>
          </p:txBody>
        </p:sp>
      </p:grpSp>
      <p:sp>
        <p:nvSpPr>
          <p:cNvPr id="18"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71300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6377"/>
                                        </p:tgtEl>
                                        <p:attrNameLst>
                                          <p:attrName>style.visibility</p:attrName>
                                        </p:attrNameLst>
                                      </p:cBhvr>
                                      <p:to>
                                        <p:strVal val="visible"/>
                                      </p:to>
                                    </p:set>
                                    <p:animEffect transition="in" filter="wipe(up)">
                                      <p:cBhvr>
                                        <p:cTn id="15" dur="500"/>
                                        <p:tgtEl>
                                          <p:spTgt spid="563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6363"/>
                                        </p:tgtEl>
                                        <p:attrNameLst>
                                          <p:attrName>style.visibility</p:attrName>
                                        </p:attrNameLst>
                                      </p:cBhvr>
                                      <p:to>
                                        <p:strVal val="visible"/>
                                      </p:to>
                                    </p:set>
                                    <p:animEffect transition="in" filter="fade">
                                      <p:cBhvr>
                                        <p:cTn id="20" dur="500"/>
                                        <p:tgtEl>
                                          <p:spTgt spid="56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6367"/>
                                        </p:tgtEl>
                                        <p:attrNameLst>
                                          <p:attrName>style.visibility</p:attrName>
                                        </p:attrNameLst>
                                      </p:cBhvr>
                                      <p:to>
                                        <p:strVal val="visible"/>
                                      </p:to>
                                    </p:set>
                                    <p:animEffect transition="in" filter="wipe(left)">
                                      <p:cBhvr>
                                        <p:cTn id="25" dur="500"/>
                                        <p:tgtEl>
                                          <p:spTgt spid="56367"/>
                                        </p:tgtEl>
                                      </p:cBhvr>
                                    </p:animEffect>
                                  </p:childTnLst>
                                </p:cTn>
                              </p:par>
                              <p:par>
                                <p:cTn id="26" presetID="10" presetClass="exit" presetSubtype="0" fill="hold" nodeType="withEffect">
                                  <p:stCondLst>
                                    <p:cond delay="0"/>
                                  </p:stCondLst>
                                  <p:childTnLst>
                                    <p:animEffect transition="out" filter="fade">
                                      <p:cBhvr>
                                        <p:cTn id="27" dur="1000"/>
                                        <p:tgtEl>
                                          <p:spTgt spid="56363"/>
                                        </p:tgtEl>
                                      </p:cBhvr>
                                    </p:animEffect>
                                    <p:set>
                                      <p:cBhvr>
                                        <p:cTn id="28" dur="1" fill="hold">
                                          <p:stCondLst>
                                            <p:cond delay="999"/>
                                          </p:stCondLst>
                                        </p:cTn>
                                        <p:tgtEl>
                                          <p:spTgt spid="5636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637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3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63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3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56365"/>
                                        </p:tgtEl>
                                        <p:attrNameLst>
                                          <p:attrName>style.visibility</p:attrName>
                                        </p:attrNameLst>
                                      </p:cBhvr>
                                      <p:to>
                                        <p:strVal val="visible"/>
                                      </p:to>
                                    </p:set>
                                    <p:animEffect transition="in" filter="fade">
                                      <p:cBhvr>
                                        <p:cTn id="45" dur="2000"/>
                                        <p:tgtEl>
                                          <p:spTgt spid="56365"/>
                                        </p:tgtEl>
                                      </p:cBhvr>
                                    </p:animEffect>
                                  </p:childTnLst>
                                </p:cTn>
                              </p:par>
                              <p:par>
                                <p:cTn id="46" presetID="1" presetClass="exit" presetSubtype="0" fill="hold" nodeType="withEffect">
                                  <p:stCondLst>
                                    <p:cond delay="0"/>
                                  </p:stCondLst>
                                  <p:childTnLst>
                                    <p:set>
                                      <p:cBhvr>
                                        <p:cTn id="47" dur="1" fill="hold">
                                          <p:stCondLst>
                                            <p:cond delay="0"/>
                                          </p:stCondLst>
                                        </p:cTn>
                                        <p:tgtEl>
                                          <p:spTgt spid="56368"/>
                                        </p:tgtEl>
                                        <p:attrNameLst>
                                          <p:attrName>style.visibility</p:attrName>
                                        </p:attrNameLst>
                                      </p:cBhvr>
                                      <p:to>
                                        <p:strVal val="hidden"/>
                                      </p:to>
                                    </p:set>
                                  </p:childTnLst>
                                </p:cTn>
                              </p:par>
                              <p:par>
                                <p:cTn id="48" presetID="8" presetClass="emph" presetSubtype="0" fill="hold" nodeType="withEffect">
                                  <p:stCondLst>
                                    <p:cond delay="0"/>
                                  </p:stCondLst>
                                  <p:childTnLst>
                                    <p:animRot by="9300000">
                                      <p:cBhvr>
                                        <p:cTn id="49" dur="1000" fill="hold"/>
                                        <p:tgtEl>
                                          <p:spTgt spid="56376"/>
                                        </p:tgtEl>
                                        <p:attrNameLst>
                                          <p:attrName>r</p:attrName>
                                        </p:attrNameLst>
                                      </p:cBhvr>
                                    </p:animRot>
                                  </p:childTnLst>
                                </p:cTn>
                              </p:par>
                              <p:par>
                                <p:cTn id="50" presetID="8" presetClass="emph" presetSubtype="0" fill="hold" nodeType="withEffect">
                                  <p:stCondLst>
                                    <p:cond delay="0"/>
                                  </p:stCondLst>
                                  <p:childTnLst>
                                    <p:animRot by="-3600000">
                                      <p:cBhvr>
                                        <p:cTn id="51" dur="1000" fill="hold"/>
                                        <p:tgtEl>
                                          <p:spTgt spid="56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8" name="Picture 7">
            <a:extLst>
              <a:ext uri="{FF2B5EF4-FFF2-40B4-BE49-F238E27FC236}">
                <a16:creationId xmlns:a16="http://schemas.microsoft.com/office/drawing/2014/main" id="{385D8095-87E4-EDD7-4A83-7BE2292170DE}"/>
              </a:ext>
            </a:extLst>
          </p:cNvPr>
          <p:cNvPicPr>
            <a:picLocks noChangeAspect="1"/>
          </p:cNvPicPr>
          <p:nvPr/>
        </p:nvPicPr>
        <p:blipFill>
          <a:blip r:embed="rId2"/>
          <a:stretch>
            <a:fillRect/>
          </a:stretch>
        </p:blipFill>
        <p:spPr>
          <a:xfrm>
            <a:off x="1980045" y="1095146"/>
            <a:ext cx="5183909" cy="5691909"/>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3" name="Picture 2">
            <a:extLst>
              <a:ext uri="{FF2B5EF4-FFF2-40B4-BE49-F238E27FC236}">
                <a16:creationId xmlns:a16="http://schemas.microsoft.com/office/drawing/2014/main" id="{066F61B1-F156-5109-D433-C004B01187FE}"/>
              </a:ext>
            </a:extLst>
          </p:cNvPr>
          <p:cNvPicPr>
            <a:picLocks noChangeAspect="1"/>
          </p:cNvPicPr>
          <p:nvPr/>
        </p:nvPicPr>
        <p:blipFill>
          <a:blip r:embed="rId2"/>
          <a:stretch>
            <a:fillRect/>
          </a:stretch>
        </p:blipFill>
        <p:spPr>
          <a:xfrm>
            <a:off x="0" y="1086819"/>
            <a:ext cx="4411437" cy="5667768"/>
          </a:xfrm>
          <a:prstGeom prst="rect">
            <a:avLst/>
          </a:prstGeom>
        </p:spPr>
      </p:pic>
      <p:pic>
        <p:nvPicPr>
          <p:cNvPr id="4" name="Picture 3">
            <a:extLst>
              <a:ext uri="{FF2B5EF4-FFF2-40B4-BE49-F238E27FC236}">
                <a16:creationId xmlns:a16="http://schemas.microsoft.com/office/drawing/2014/main" id="{A4938022-AB30-E852-EEB7-B178D186861E}"/>
              </a:ext>
            </a:extLst>
          </p:cNvPr>
          <p:cNvPicPr>
            <a:picLocks noChangeAspect="1"/>
          </p:cNvPicPr>
          <p:nvPr/>
        </p:nvPicPr>
        <p:blipFill>
          <a:blip r:embed="rId3"/>
          <a:stretch>
            <a:fillRect/>
          </a:stretch>
        </p:blipFill>
        <p:spPr>
          <a:xfrm>
            <a:off x="4732565" y="1086819"/>
            <a:ext cx="4091845" cy="5618781"/>
          </a:xfrm>
          <a:prstGeom prst="rect">
            <a:avLst/>
          </a:prstGeom>
        </p:spPr>
      </p:pic>
    </p:spTree>
    <p:extLst>
      <p:ext uri="{BB962C8B-B14F-4D97-AF65-F5344CB8AC3E}">
        <p14:creationId xmlns:p14="http://schemas.microsoft.com/office/powerpoint/2010/main" val="23856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344C5DB8-729A-7AF7-C383-3C4E40E4EE5E}"/>
              </a:ext>
            </a:extLst>
          </p:cNvPr>
          <p:cNvPicPr>
            <a:picLocks noChangeAspect="1"/>
          </p:cNvPicPr>
          <p:nvPr/>
        </p:nvPicPr>
        <p:blipFill>
          <a:blip r:embed="rId2"/>
          <a:stretch>
            <a:fillRect/>
          </a:stretch>
        </p:blipFill>
        <p:spPr>
          <a:xfrm>
            <a:off x="381000" y="938761"/>
            <a:ext cx="4005936" cy="2965023"/>
          </a:xfrm>
          <a:prstGeom prst="rect">
            <a:avLst/>
          </a:prstGeom>
        </p:spPr>
      </p:pic>
      <p:pic>
        <p:nvPicPr>
          <p:cNvPr id="4" name="Picture 3">
            <a:extLst>
              <a:ext uri="{FF2B5EF4-FFF2-40B4-BE49-F238E27FC236}">
                <a16:creationId xmlns:a16="http://schemas.microsoft.com/office/drawing/2014/main" id="{2098C63B-CA07-FAE5-5B24-B291231C3080}"/>
              </a:ext>
            </a:extLst>
          </p:cNvPr>
          <p:cNvPicPr>
            <a:picLocks noChangeAspect="1"/>
          </p:cNvPicPr>
          <p:nvPr/>
        </p:nvPicPr>
        <p:blipFill>
          <a:blip r:embed="rId3"/>
          <a:stretch>
            <a:fillRect/>
          </a:stretch>
        </p:blipFill>
        <p:spPr>
          <a:xfrm>
            <a:off x="1626513" y="3971530"/>
            <a:ext cx="3641760" cy="2781501"/>
          </a:xfrm>
          <a:prstGeom prst="rect">
            <a:avLst/>
          </a:prstGeom>
        </p:spPr>
      </p:pic>
      <p:pic>
        <p:nvPicPr>
          <p:cNvPr id="7" name="Picture 6">
            <a:extLst>
              <a:ext uri="{FF2B5EF4-FFF2-40B4-BE49-F238E27FC236}">
                <a16:creationId xmlns:a16="http://schemas.microsoft.com/office/drawing/2014/main" id="{20E69506-6A0E-DEEB-D3EB-08D1787405DE}"/>
              </a:ext>
            </a:extLst>
          </p:cNvPr>
          <p:cNvPicPr>
            <a:picLocks noChangeAspect="1"/>
          </p:cNvPicPr>
          <p:nvPr/>
        </p:nvPicPr>
        <p:blipFill>
          <a:blip r:embed="rId4"/>
          <a:stretch>
            <a:fillRect/>
          </a:stretch>
        </p:blipFill>
        <p:spPr>
          <a:xfrm>
            <a:off x="5078304" y="938761"/>
            <a:ext cx="3608496" cy="3929445"/>
          </a:xfrm>
          <a:prstGeom prst="rect">
            <a:avLst/>
          </a:prstGeom>
        </p:spPr>
      </p:pic>
    </p:spTree>
    <p:extLst>
      <p:ext uri="{BB962C8B-B14F-4D97-AF65-F5344CB8AC3E}">
        <p14:creationId xmlns:p14="http://schemas.microsoft.com/office/powerpoint/2010/main" val="306618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A70BB70C-5206-3318-5EB8-1E75F3E955E4}"/>
              </a:ext>
            </a:extLst>
          </p:cNvPr>
          <p:cNvPicPr>
            <a:picLocks noChangeAspect="1"/>
          </p:cNvPicPr>
          <p:nvPr/>
        </p:nvPicPr>
        <p:blipFill>
          <a:blip r:embed="rId2"/>
          <a:stretch>
            <a:fillRect/>
          </a:stretch>
        </p:blipFill>
        <p:spPr>
          <a:xfrm>
            <a:off x="304800" y="1093064"/>
            <a:ext cx="3641760" cy="2781501"/>
          </a:xfrm>
          <a:prstGeom prst="rect">
            <a:avLst/>
          </a:prstGeom>
        </p:spPr>
      </p:pic>
      <p:pic>
        <p:nvPicPr>
          <p:cNvPr id="4" name="Picture 3">
            <a:extLst>
              <a:ext uri="{FF2B5EF4-FFF2-40B4-BE49-F238E27FC236}">
                <a16:creationId xmlns:a16="http://schemas.microsoft.com/office/drawing/2014/main" id="{82B46952-0AC7-C93C-82F9-6DD585383F17}"/>
              </a:ext>
            </a:extLst>
          </p:cNvPr>
          <p:cNvPicPr>
            <a:picLocks noChangeAspect="1"/>
          </p:cNvPicPr>
          <p:nvPr/>
        </p:nvPicPr>
        <p:blipFill>
          <a:blip r:embed="rId3"/>
          <a:stretch>
            <a:fillRect/>
          </a:stretch>
        </p:blipFill>
        <p:spPr>
          <a:xfrm>
            <a:off x="4150156" y="4064885"/>
            <a:ext cx="4536644" cy="2793115"/>
          </a:xfrm>
          <a:prstGeom prst="rect">
            <a:avLst/>
          </a:prstGeom>
        </p:spPr>
      </p:pic>
      <p:pic>
        <p:nvPicPr>
          <p:cNvPr id="5" name="Picture 4">
            <a:extLst>
              <a:ext uri="{FF2B5EF4-FFF2-40B4-BE49-F238E27FC236}">
                <a16:creationId xmlns:a16="http://schemas.microsoft.com/office/drawing/2014/main" id="{452FBFA4-1993-B215-6C27-A79992300972}"/>
              </a:ext>
            </a:extLst>
          </p:cNvPr>
          <p:cNvPicPr>
            <a:picLocks noChangeAspect="1"/>
          </p:cNvPicPr>
          <p:nvPr/>
        </p:nvPicPr>
        <p:blipFill>
          <a:blip r:embed="rId4"/>
          <a:stretch>
            <a:fillRect/>
          </a:stretch>
        </p:blipFill>
        <p:spPr>
          <a:xfrm>
            <a:off x="4572000" y="1121738"/>
            <a:ext cx="2982228" cy="2724151"/>
          </a:xfrm>
          <a:prstGeom prst="rect">
            <a:avLst/>
          </a:prstGeom>
        </p:spPr>
      </p:pic>
    </p:spTree>
    <p:extLst>
      <p:ext uri="{BB962C8B-B14F-4D97-AF65-F5344CB8AC3E}">
        <p14:creationId xmlns:p14="http://schemas.microsoft.com/office/powerpoint/2010/main" val="3627800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F2BF3679-DCDA-93DF-5BF7-5A7AE23FBFAB}"/>
              </a:ext>
            </a:extLst>
          </p:cNvPr>
          <p:cNvPicPr>
            <a:picLocks noChangeAspect="1"/>
          </p:cNvPicPr>
          <p:nvPr/>
        </p:nvPicPr>
        <p:blipFill>
          <a:blip r:embed="rId3"/>
          <a:stretch>
            <a:fillRect/>
          </a:stretch>
        </p:blipFill>
        <p:spPr>
          <a:xfrm>
            <a:off x="1858045" y="1037832"/>
            <a:ext cx="4944435" cy="5667768"/>
          </a:xfrm>
          <a:prstGeom prst="rect">
            <a:avLst/>
          </a:prstGeom>
        </p:spPr>
      </p:pic>
    </p:spTree>
    <p:extLst>
      <p:ext uri="{BB962C8B-B14F-4D97-AF65-F5344CB8AC3E}">
        <p14:creationId xmlns:p14="http://schemas.microsoft.com/office/powerpoint/2010/main" val="265689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32"/>
          <p:cNvGrpSpPr>
            <a:grpSpLocks/>
          </p:cNvGrpSpPr>
          <p:nvPr/>
        </p:nvGrpSpPr>
        <p:grpSpPr bwMode="auto">
          <a:xfrm>
            <a:off x="2295525" y="1281113"/>
            <a:ext cx="4867275" cy="4181475"/>
            <a:chOff x="1446" y="807"/>
            <a:chExt cx="3066" cy="2634"/>
          </a:xfrm>
        </p:grpSpPr>
        <p:grpSp>
          <p:nvGrpSpPr>
            <p:cNvPr id="5" name="Group 76"/>
            <p:cNvGrpSpPr>
              <a:grpSpLocks/>
            </p:cNvGrpSpPr>
            <p:nvPr/>
          </p:nvGrpSpPr>
          <p:grpSpPr bwMode="auto">
            <a:xfrm>
              <a:off x="1904" y="1612"/>
              <a:ext cx="2608" cy="219"/>
              <a:chOff x="1840" y="1611"/>
              <a:chExt cx="2608" cy="219"/>
            </a:xfrm>
          </p:grpSpPr>
          <p:pic>
            <p:nvPicPr>
              <p:cNvPr id="67" name="Picture 5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5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77"/>
            <p:cNvGrpSpPr>
              <a:grpSpLocks/>
            </p:cNvGrpSpPr>
            <p:nvPr/>
          </p:nvGrpSpPr>
          <p:grpSpPr bwMode="auto">
            <a:xfrm>
              <a:off x="2042" y="1880"/>
              <a:ext cx="2370" cy="219"/>
              <a:chOff x="2127" y="1926"/>
              <a:chExt cx="2370" cy="219"/>
            </a:xfrm>
          </p:grpSpPr>
          <p:pic>
            <p:nvPicPr>
              <p:cNvPr id="57" name="Picture 6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2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65"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0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842"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81"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319"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7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5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96"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03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7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73" y="192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87"/>
            <p:cNvGrpSpPr>
              <a:grpSpLocks/>
            </p:cNvGrpSpPr>
            <p:nvPr/>
          </p:nvGrpSpPr>
          <p:grpSpPr bwMode="auto">
            <a:xfrm>
              <a:off x="1710" y="1075"/>
              <a:ext cx="952" cy="219"/>
              <a:chOff x="1710" y="1077"/>
              <a:chExt cx="952" cy="219"/>
            </a:xfrm>
          </p:grpSpPr>
          <p:pic>
            <p:nvPicPr>
              <p:cNvPr id="53" name="Picture 7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8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204" y="807"/>
              <a:ext cx="224" cy="2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9"/>
            <p:cNvGrpSpPr>
              <a:grpSpLocks/>
            </p:cNvGrpSpPr>
            <p:nvPr/>
          </p:nvGrpSpPr>
          <p:grpSpPr bwMode="auto">
            <a:xfrm>
              <a:off x="1793" y="2148"/>
              <a:ext cx="2608" cy="219"/>
              <a:chOff x="1840" y="1611"/>
              <a:chExt cx="2608" cy="219"/>
            </a:xfrm>
          </p:grpSpPr>
          <p:pic>
            <p:nvPicPr>
              <p:cNvPr id="42" name="Picture 9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9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9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9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9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01"/>
            <p:cNvGrpSpPr>
              <a:grpSpLocks/>
            </p:cNvGrpSpPr>
            <p:nvPr/>
          </p:nvGrpSpPr>
          <p:grpSpPr bwMode="auto">
            <a:xfrm>
              <a:off x="1921" y="2685"/>
              <a:ext cx="1437" cy="219"/>
              <a:chOff x="1446" y="1296"/>
              <a:chExt cx="1437" cy="219"/>
            </a:xfrm>
          </p:grpSpPr>
          <p:pic>
            <p:nvPicPr>
              <p:cNvPr id="36" name="Picture 10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22"/>
            <p:cNvGrpSpPr>
              <a:grpSpLocks/>
            </p:cNvGrpSpPr>
            <p:nvPr/>
          </p:nvGrpSpPr>
          <p:grpSpPr bwMode="auto">
            <a:xfrm>
              <a:off x="1819" y="2417"/>
              <a:ext cx="1917" cy="219"/>
              <a:chOff x="1819" y="2427"/>
              <a:chExt cx="1917" cy="219"/>
            </a:xfrm>
          </p:grpSpPr>
          <p:pic>
            <p:nvPicPr>
              <p:cNvPr id="28" name="Picture 10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1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61"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04"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46"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8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1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12" y="2427"/>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30"/>
            <p:cNvGrpSpPr>
              <a:grpSpLocks/>
            </p:cNvGrpSpPr>
            <p:nvPr/>
          </p:nvGrpSpPr>
          <p:grpSpPr bwMode="auto">
            <a:xfrm>
              <a:off x="1446" y="1343"/>
              <a:ext cx="2254" cy="219"/>
              <a:chOff x="1446" y="1371"/>
              <a:chExt cx="2254" cy="219"/>
            </a:xfrm>
          </p:grpSpPr>
          <p:grpSp>
            <p:nvGrpSpPr>
              <p:cNvPr id="19" name="Group 88"/>
              <p:cNvGrpSpPr>
                <a:grpSpLocks/>
              </p:cNvGrpSpPr>
              <p:nvPr/>
            </p:nvGrpSpPr>
            <p:grpSpPr bwMode="auto">
              <a:xfrm>
                <a:off x="1446" y="1371"/>
                <a:ext cx="1437" cy="219"/>
                <a:chOff x="1446" y="1296"/>
                <a:chExt cx="1437" cy="219"/>
              </a:xfrm>
            </p:grpSpPr>
            <p:pic>
              <p:nvPicPr>
                <p:cNvPr id="22" name="Picture 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2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476" y="137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920" y="137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5"/>
            <p:cNvGrpSpPr>
              <a:grpSpLocks/>
            </p:cNvGrpSpPr>
            <p:nvPr/>
          </p:nvGrpSpPr>
          <p:grpSpPr bwMode="auto">
            <a:xfrm>
              <a:off x="2164" y="2953"/>
              <a:ext cx="952" cy="219"/>
              <a:chOff x="1710" y="1077"/>
              <a:chExt cx="952" cy="219"/>
            </a:xfrm>
          </p:grpSpPr>
          <p:pic>
            <p:nvPicPr>
              <p:cNvPr id="15" name="Picture 12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4" y="3222"/>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white area 3" descr="conceptual_model_g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79" name="white area 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9" descr="conceptual_model_tru_contou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925" y="1744663"/>
            <a:ext cx="3165475" cy="3741737"/>
          </a:xfrm>
          <a:prstGeom prst="rect">
            <a:avLst/>
          </a:prstGeom>
          <a:noFill/>
          <a:extLst>
            <a:ext uri="{909E8E84-426E-40DD-AFC4-6F175D3DCCD1}">
              <a14:hiddenFill xmlns:a14="http://schemas.microsoft.com/office/drawing/2010/main">
                <a:solidFill>
                  <a:srgbClr val="FFFFFF"/>
                </a:solidFill>
              </a14:hiddenFill>
            </a:ext>
          </a:extLst>
        </p:spPr>
      </p:pic>
      <p:pic>
        <p:nvPicPr>
          <p:cNvPr id="81" name="white area"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p:cNvGrpSpPr>
            <a:grpSpLocks/>
          </p:cNvGrpSpPr>
          <p:nvPr/>
        </p:nvGrpSpPr>
        <p:grpSpPr bwMode="auto">
          <a:xfrm>
            <a:off x="576263" y="5715000"/>
            <a:ext cx="6815137" cy="1125538"/>
            <a:chOff x="363" y="3600"/>
            <a:chExt cx="4293" cy="709"/>
          </a:xfrm>
        </p:grpSpPr>
        <p:grpSp>
          <p:nvGrpSpPr>
            <p:cNvPr id="83" name="Group 29"/>
            <p:cNvGrpSpPr>
              <a:grpSpLocks/>
            </p:cNvGrpSpPr>
            <p:nvPr/>
          </p:nvGrpSpPr>
          <p:grpSpPr bwMode="auto">
            <a:xfrm>
              <a:off x="3936" y="3600"/>
              <a:ext cx="720" cy="709"/>
              <a:chOff x="3936" y="3611"/>
              <a:chExt cx="720" cy="709"/>
            </a:xfrm>
          </p:grpSpPr>
          <p:pic>
            <p:nvPicPr>
              <p:cNvPr id="99" name="Picture 2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2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4" name="Group 30"/>
            <p:cNvGrpSpPr>
              <a:grpSpLocks/>
            </p:cNvGrpSpPr>
            <p:nvPr/>
          </p:nvGrpSpPr>
          <p:grpSpPr bwMode="auto">
            <a:xfrm>
              <a:off x="3222" y="3600"/>
              <a:ext cx="720" cy="709"/>
              <a:chOff x="3936" y="3611"/>
              <a:chExt cx="720" cy="709"/>
            </a:xfrm>
          </p:grpSpPr>
          <p:pic>
            <p:nvPicPr>
              <p:cNvPr id="97" name="Picture 31"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32"/>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5" name="Group 33"/>
            <p:cNvGrpSpPr>
              <a:grpSpLocks/>
            </p:cNvGrpSpPr>
            <p:nvPr/>
          </p:nvGrpSpPr>
          <p:grpSpPr bwMode="auto">
            <a:xfrm>
              <a:off x="2507" y="3600"/>
              <a:ext cx="720" cy="709"/>
              <a:chOff x="3936" y="3611"/>
              <a:chExt cx="720" cy="709"/>
            </a:xfrm>
          </p:grpSpPr>
          <p:pic>
            <p:nvPicPr>
              <p:cNvPr id="95" name="Picture 34"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35"/>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6" name="Group 36"/>
            <p:cNvGrpSpPr>
              <a:grpSpLocks/>
            </p:cNvGrpSpPr>
            <p:nvPr/>
          </p:nvGrpSpPr>
          <p:grpSpPr bwMode="auto">
            <a:xfrm>
              <a:off x="1078" y="3600"/>
              <a:ext cx="720" cy="709"/>
              <a:chOff x="3936" y="3611"/>
              <a:chExt cx="720" cy="709"/>
            </a:xfrm>
          </p:grpSpPr>
          <p:pic>
            <p:nvPicPr>
              <p:cNvPr id="93" name="Picture 3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3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7" name="Group 39"/>
            <p:cNvGrpSpPr>
              <a:grpSpLocks/>
            </p:cNvGrpSpPr>
            <p:nvPr/>
          </p:nvGrpSpPr>
          <p:grpSpPr bwMode="auto">
            <a:xfrm>
              <a:off x="1793" y="3600"/>
              <a:ext cx="720" cy="709"/>
              <a:chOff x="3936" y="3611"/>
              <a:chExt cx="720" cy="709"/>
            </a:xfrm>
          </p:grpSpPr>
          <p:pic>
            <p:nvPicPr>
              <p:cNvPr id="91" name="Picture 40"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41"/>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8" name="Group 42"/>
            <p:cNvGrpSpPr>
              <a:grpSpLocks/>
            </p:cNvGrpSpPr>
            <p:nvPr/>
          </p:nvGrpSpPr>
          <p:grpSpPr bwMode="auto">
            <a:xfrm>
              <a:off x="363" y="3600"/>
              <a:ext cx="720" cy="709"/>
              <a:chOff x="3936" y="3611"/>
              <a:chExt cx="720" cy="709"/>
            </a:xfrm>
          </p:grpSpPr>
          <p:pic>
            <p:nvPicPr>
              <p:cNvPr id="89" name="Picture 43"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44"/>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sp>
        <p:nvSpPr>
          <p:cNvPr id="2" name="Rectangle 1">
            <a:extLst>
              <a:ext uri="{FF2B5EF4-FFF2-40B4-BE49-F238E27FC236}">
                <a16:creationId xmlns:a16="http://schemas.microsoft.com/office/drawing/2014/main" id="{03836703-B88F-7D22-6647-B1D7A0851816}"/>
              </a:ext>
            </a:extLst>
          </p:cNvPr>
          <p:cNvSpPr/>
          <p:nvPr/>
        </p:nvSpPr>
        <p:spPr>
          <a:xfrm>
            <a:off x="1808" y="973138"/>
            <a:ext cx="9144000" cy="5867400"/>
          </a:xfrm>
          <a:prstGeom prst="rect">
            <a:avLst/>
          </a:prstGeom>
          <a:solidFill>
            <a:srgbClr val="919191">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2" name="Rectangle 134"/>
          <p:cNvSpPr>
            <a:spLocks/>
          </p:cNvSpPr>
          <p:nvPr/>
        </p:nvSpPr>
        <p:spPr bwMode="auto">
          <a:xfrm>
            <a:off x="-51594" y="1009223"/>
            <a:ext cx="9129713" cy="427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hangingPunct="0">
              <a:spcBef>
                <a:spcPts val="2000"/>
              </a:spcBef>
            </a:pPr>
            <a:endParaRPr lang="en-US" sz="2400" dirty="0">
              <a:solidFill>
                <a:schemeClr val="bg1"/>
              </a:solidFill>
              <a:latin typeface="Corbel" charset="0"/>
            </a:endParaRPr>
          </a:p>
          <a:p>
            <a:pPr defTabSz="914400" eaLnBrk="0" hangingPunct="0">
              <a:spcBef>
                <a:spcPts val="2000"/>
              </a:spcBef>
            </a:pP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More complex models </a:t>
            </a:r>
            <a:r>
              <a:rPr lang="en-US" sz="2400" dirty="0">
                <a:solidFill>
                  <a:schemeClr val="bg1"/>
                </a:solidFill>
                <a:latin typeface="Arial" pitchFamily="34" charset="0"/>
                <a:cs typeface="Arial" pitchFamily="34" charset="0"/>
                <a:sym typeface="Wingdings" pitchFamily="2" charset="2"/>
              </a:rPr>
              <a:t> many parameters</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Beyond Trial-and-Error </a:t>
            </a:r>
            <a:r>
              <a:rPr lang="en-US" sz="2400" dirty="0">
                <a:solidFill>
                  <a:schemeClr val="bg1"/>
                </a:solidFill>
                <a:latin typeface="Arial" pitchFamily="34" charset="0"/>
                <a:cs typeface="Arial" pitchFamily="34" charset="0"/>
                <a:sym typeface="Wingdings" pitchFamily="2" charset="2"/>
              </a:rPr>
              <a:t> robust statistical techniques can help</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Each parameter has some uncertainty associated with it</a:t>
            </a:r>
          </a:p>
          <a:p>
            <a:pPr defTabSz="914400" eaLnBrk="0" hangingPunct="0">
              <a:spcBef>
                <a:spcPts val="2000"/>
              </a:spcBef>
            </a:pPr>
            <a:r>
              <a:rPr lang="en-US" sz="2400" dirty="0">
                <a:solidFill>
                  <a:schemeClr val="bg1"/>
                </a:solidFill>
                <a:latin typeface="Arial" pitchFamily="34" charset="0"/>
                <a:cs typeface="Arial" pitchFamily="34" charset="0"/>
              </a:rPr>
              <a:t>Predictions made using the model and these parameters will also have uncertainty to consider. </a:t>
            </a:r>
          </a:p>
        </p:txBody>
      </p:sp>
      <p:sp>
        <p:nvSpPr>
          <p:cNvPr id="103"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25693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4"/>
                                        </p:tgtEl>
                                        <p:attrNameLst>
                                          <p:attrName>style.opacity</p:attrName>
                                        </p:attrNameLst>
                                      </p:cBhvr>
                                      <p:to>
                                        <p:strVal val="0.15"/>
                                      </p:to>
                                    </p:set>
                                    <p:animEffect filter="image" prLst="opacity: 0.1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78"/>
                                        </p:tgtEl>
                                        <p:attrNameLst>
                                          <p:attrName>style.opacity</p:attrName>
                                        </p:attrNameLst>
                                      </p:cBhvr>
                                      <p:to>
                                        <p:strVal val="0.07"/>
                                      </p:to>
                                    </p:set>
                                    <p:animEffect filter="image" prLst="opacity: 0.07">
                                      <p:cBhvr rctx="IE">
                                        <p:cTn id="18" dur="indefinite"/>
                                        <p:tgtEl>
                                          <p:spTgt spid="78"/>
                                        </p:tgtEl>
                                      </p:cBhvr>
                                    </p:animEffect>
                                  </p:childTnLst>
                                </p:cTn>
                              </p:par>
                              <p:par>
                                <p:cTn id="19" presetID="9" presetClass="emph" presetSubtype="0" nodeType="withEffect">
                                  <p:stCondLst>
                                    <p:cond delay="0"/>
                                  </p:stCondLst>
                                  <p:childTnLst>
                                    <p:set>
                                      <p:cBhvr rctx="PPT">
                                        <p:cTn id="20" dur="indefinite"/>
                                        <p:tgtEl>
                                          <p:spTgt spid="79"/>
                                        </p:tgtEl>
                                        <p:attrNameLst>
                                          <p:attrName>style.opacity</p:attrName>
                                        </p:attrNameLst>
                                      </p:cBhvr>
                                      <p:to>
                                        <p:strVal val="0.07"/>
                                      </p:to>
                                    </p:set>
                                    <p:animEffect filter="image" prLst="opacity: 0.07">
                                      <p:cBhvr rctx="IE">
                                        <p:cTn id="21" dur="indefinite"/>
                                        <p:tgtEl>
                                          <p:spTgt spid="79"/>
                                        </p:tgtEl>
                                      </p:cBhvr>
                                    </p:animEffect>
                                  </p:childTnLst>
                                </p:cTn>
                              </p:par>
                              <p:par>
                                <p:cTn id="22" presetID="9" presetClass="emph" presetSubtype="0" nodeType="withEffect">
                                  <p:stCondLst>
                                    <p:cond delay="0"/>
                                  </p:stCondLst>
                                  <p:childTnLst>
                                    <p:set>
                                      <p:cBhvr rctx="PPT">
                                        <p:cTn id="23" dur="indefinite"/>
                                        <p:tgtEl>
                                          <p:spTgt spid="80"/>
                                        </p:tgtEl>
                                        <p:attrNameLst>
                                          <p:attrName>style.opacity</p:attrName>
                                        </p:attrNameLst>
                                      </p:cBhvr>
                                      <p:to>
                                        <p:strVal val="0.15"/>
                                      </p:to>
                                    </p:set>
                                    <p:animEffect filter="image" prLst="opacity: 0.15">
                                      <p:cBhvr rctx="IE">
                                        <p:cTn id="24" dur="indefinite"/>
                                        <p:tgtEl>
                                          <p:spTgt spid="80"/>
                                        </p:tgtEl>
                                      </p:cBhvr>
                                    </p:animEffect>
                                  </p:childTnLst>
                                </p:cTn>
                              </p:par>
                              <p:par>
                                <p:cTn id="25" presetID="9" presetClass="emph" presetSubtype="0" nodeType="withEffect">
                                  <p:stCondLst>
                                    <p:cond delay="0"/>
                                  </p:stCondLst>
                                  <p:childTnLst>
                                    <p:set>
                                      <p:cBhvr rctx="PPT">
                                        <p:cTn id="26" dur="indefinite"/>
                                        <p:tgtEl>
                                          <p:spTgt spid="81"/>
                                        </p:tgtEl>
                                        <p:attrNameLst>
                                          <p:attrName>style.opacity</p:attrName>
                                        </p:attrNameLst>
                                      </p:cBhvr>
                                      <p:to>
                                        <p:strVal val="0.07"/>
                                      </p:to>
                                    </p:set>
                                    <p:animEffect filter="image" prLst="opacity: 0.07">
                                      <p:cBhvr rctx="IE">
                                        <p:cTn id="27" dur="indefinite"/>
                                        <p:tgtEl>
                                          <p:spTgt spid="81"/>
                                        </p:tgtEl>
                                      </p:cBhvr>
                                    </p:animEffect>
                                  </p:childTnLst>
                                </p:cTn>
                              </p:par>
                              <p:par>
                                <p:cTn id="28" presetID="9" presetClass="emph" presetSubtype="0" nodeType="withEffect">
                                  <p:stCondLst>
                                    <p:cond delay="0"/>
                                  </p:stCondLst>
                                  <p:childTnLst>
                                    <p:set>
                                      <p:cBhvr rctx="PPT">
                                        <p:cTn id="29" dur="indefinite"/>
                                        <p:tgtEl>
                                          <p:spTgt spid="82"/>
                                        </p:tgtEl>
                                        <p:attrNameLst>
                                          <p:attrName>style.opacity</p:attrName>
                                        </p:attrNameLst>
                                      </p:cBhvr>
                                      <p:to>
                                        <p:strVal val="0.15"/>
                                      </p:to>
                                    </p:set>
                                    <p:animEffect filter="image" prLst="opacity: 0.15">
                                      <p:cBhvr rctx="IE">
                                        <p:cTn id="30" dur="indefinite"/>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12606</TotalTime>
  <Pages>4</Pages>
  <Words>785</Words>
  <Application>Microsoft Macintosh PowerPoint</Application>
  <PresentationFormat>On-screen Show (4:3)</PresentationFormat>
  <Paragraphs>158</Paragraphs>
  <Slides>39</Slides>
  <Notes>2</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Corbel</vt:lpstr>
      <vt:lpstr>Segoe UI</vt:lpstr>
      <vt:lpstr>Times</vt:lpstr>
      <vt:lpstr>Times New Roman</vt:lpstr>
      <vt:lpstr>Univers 57 Condensed</vt:lpstr>
      <vt:lpstr>Wingdings</vt:lpstr>
      <vt:lpstr>dark-blue-template</vt:lpstr>
      <vt:lpstr>PowerPoint Presentation</vt:lpstr>
      <vt:lpstr>Estimating parameters is a nonunique inference process</vt:lpstr>
      <vt:lpstr>PowerPoint Presentation</vt:lpstr>
      <vt:lpstr>PowerPoint Presentation</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PEST – a model-independent option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310</cp:revision>
  <cp:lastPrinted>2014-05-20T14:47:17Z</cp:lastPrinted>
  <dcterms:created xsi:type="dcterms:W3CDTF">2009-08-04T14:01:06Z</dcterms:created>
  <dcterms:modified xsi:type="dcterms:W3CDTF">2023-09-13T13:32:33Z</dcterms:modified>
</cp:coreProperties>
</file>